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CFF"/>
          </a:solidFill>
        </a:fill>
      </a:tcStyle>
    </a:wholeTbl>
    <a:band2H>
      <a:tcTxStyle/>
      <a:tcStyle>
        <a:tcBdr/>
        <a:fill>
          <a:solidFill>
            <a:srgbClr val="EAF6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66"/>
              </a:solidFill>
              <a:prstDash val="solid"/>
              <a:round/>
            </a:ln>
          </a:top>
          <a:bottom>
            <a:ln w="25400" cap="flat">
              <a:solidFill>
                <a:srgbClr val="0000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66"/>
              </a:solidFill>
              <a:prstDash val="solid"/>
              <a:round/>
            </a:ln>
          </a:top>
          <a:bottom>
            <a:ln w="25400" cap="flat">
              <a:solidFill>
                <a:srgbClr val="0000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2"/>
          </a:solidFill>
        </a:fill>
      </a:tcStyle>
    </a:wholeTbl>
    <a:band2H>
      <a:tcTxStyle/>
      <a:tcStyle>
        <a:tcBdr/>
        <a:fill>
          <a:solidFill>
            <a:srgbClr val="E6E6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"/>
          <p:cNvGrpSpPr/>
          <p:nvPr/>
        </p:nvGrpSpPr>
        <p:grpSpPr>
          <a:xfrm>
            <a:off x="0" y="6350"/>
            <a:ext cx="9140826" cy="6851650"/>
            <a:chOff x="0" y="0"/>
            <a:chExt cx="9140825" cy="6851650"/>
          </a:xfrm>
        </p:grpSpPr>
        <p:grpSp>
          <p:nvGrpSpPr>
            <p:cNvPr id="33" name="Group"/>
            <p:cNvGrpSpPr/>
            <p:nvPr/>
          </p:nvGrpSpPr>
          <p:grpSpPr>
            <a:xfrm>
              <a:off x="0" y="1836737"/>
              <a:ext cx="9140825" cy="5014913"/>
              <a:chOff x="0" y="0"/>
              <a:chExt cx="9140825" cy="5014912"/>
            </a:xfrm>
          </p:grpSpPr>
          <p:sp>
            <p:nvSpPr>
              <p:cNvPr id="31" name="Rectangle"/>
              <p:cNvSpPr/>
              <p:nvPr/>
            </p:nvSpPr>
            <p:spPr>
              <a:xfrm>
                <a:off x="885825" y="0"/>
                <a:ext cx="8255000" cy="50149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Rectangle"/>
              <p:cNvSpPr/>
              <p:nvPr/>
            </p:nvSpPr>
            <p:spPr>
              <a:xfrm>
                <a:off x="0" y="0"/>
                <a:ext cx="885825" cy="50149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4" name="Rectangle"/>
            <p:cNvSpPr/>
            <p:nvPr/>
          </p:nvSpPr>
          <p:spPr>
            <a:xfrm>
              <a:off x="876300" y="1503362"/>
              <a:ext cx="19050" cy="666751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50000">
                  <a:srgbClr val="FFFFCC"/>
                </a:gs>
                <a:gs pos="100000">
                  <a:schemeClr val="accent2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Rectangle"/>
            <p:cNvSpPr/>
            <p:nvPr/>
          </p:nvSpPr>
          <p:spPr>
            <a:xfrm>
              <a:off x="1217612" y="1827212"/>
              <a:ext cx="400051" cy="19051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100000">
                  <a:schemeClr val="accent2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Rectangle"/>
            <p:cNvSpPr/>
            <p:nvPr/>
          </p:nvSpPr>
          <p:spPr>
            <a:xfrm>
              <a:off x="0" y="1827212"/>
              <a:ext cx="557213" cy="19051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000099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3" name="Group"/>
            <p:cNvGrpSpPr/>
            <p:nvPr/>
          </p:nvGrpSpPr>
          <p:grpSpPr>
            <a:xfrm>
              <a:off x="552450" y="0"/>
              <a:ext cx="8588375" cy="6851650"/>
              <a:chOff x="0" y="0"/>
              <a:chExt cx="8588374" cy="6851650"/>
            </a:xfrm>
          </p:grpSpPr>
          <p:sp>
            <p:nvSpPr>
              <p:cNvPr id="37" name="Rectangle"/>
              <p:cNvSpPr/>
              <p:nvPr/>
            </p:nvSpPr>
            <p:spPr>
              <a:xfrm>
                <a:off x="323850" y="0"/>
                <a:ext cx="19050" cy="11033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" name="Rectangle"/>
              <p:cNvSpPr/>
              <p:nvPr/>
            </p:nvSpPr>
            <p:spPr>
              <a:xfrm>
                <a:off x="323850" y="2570162"/>
                <a:ext cx="19050" cy="4281488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" name="Rectangle"/>
              <p:cNvSpPr/>
              <p:nvPr/>
            </p:nvSpPr>
            <p:spPr>
              <a:xfrm>
                <a:off x="1065212" y="1827212"/>
                <a:ext cx="7523163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" name="Rectangle"/>
              <p:cNvSpPr/>
              <p:nvPr/>
            </p:nvSpPr>
            <p:spPr>
              <a:xfrm>
                <a:off x="323850" y="21701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" name="Rectangle"/>
              <p:cNvSpPr/>
              <p:nvPr/>
            </p:nvSpPr>
            <p:spPr>
              <a:xfrm>
                <a:off x="323850" y="11033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" name="Rectangle"/>
              <p:cNvSpPr/>
              <p:nvPr/>
            </p:nvSpPr>
            <p:spPr>
              <a:xfrm>
                <a:off x="0" y="1827212"/>
                <a:ext cx="665163" cy="19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rgbClr val="FFFFCC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"/>
          <p:cNvGrpSpPr/>
          <p:nvPr/>
        </p:nvGrpSpPr>
        <p:grpSpPr>
          <a:xfrm>
            <a:off x="0" y="6350"/>
            <a:ext cx="9140825" cy="6851650"/>
            <a:chOff x="0" y="0"/>
            <a:chExt cx="9140825" cy="6851650"/>
          </a:xfrm>
        </p:grpSpPr>
        <p:sp>
          <p:nvSpPr>
            <p:cNvPr id="2" name="Rectangle"/>
            <p:cNvSpPr/>
            <p:nvPr/>
          </p:nvSpPr>
          <p:spPr>
            <a:xfrm>
              <a:off x="885825" y="1836737"/>
              <a:ext cx="8255000" cy="5014913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Rectangle"/>
            <p:cNvSpPr/>
            <p:nvPr/>
          </p:nvSpPr>
          <p:spPr>
            <a:xfrm>
              <a:off x="0" y="1836737"/>
              <a:ext cx="885825" cy="5014913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3" name="Group"/>
            <p:cNvGrpSpPr/>
            <p:nvPr/>
          </p:nvGrpSpPr>
          <p:grpSpPr>
            <a:xfrm>
              <a:off x="0" y="0"/>
              <a:ext cx="9140825" cy="6851650"/>
              <a:chOff x="0" y="0"/>
              <a:chExt cx="9140825" cy="6851650"/>
            </a:xfrm>
          </p:grpSpPr>
          <p:sp>
            <p:nvSpPr>
              <p:cNvPr id="4" name="Rectangle"/>
              <p:cNvSpPr/>
              <p:nvPr/>
            </p:nvSpPr>
            <p:spPr>
              <a:xfrm>
                <a:off x="876300" y="0"/>
                <a:ext cx="19050" cy="11033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" name="Rectangle"/>
              <p:cNvSpPr/>
              <p:nvPr/>
            </p:nvSpPr>
            <p:spPr>
              <a:xfrm>
                <a:off x="876300" y="2570162"/>
                <a:ext cx="19050" cy="4281488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" name="Rectangle"/>
              <p:cNvSpPr/>
              <p:nvPr/>
            </p:nvSpPr>
            <p:spPr>
              <a:xfrm>
                <a:off x="1617662" y="1827212"/>
                <a:ext cx="7523163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Rectangle"/>
              <p:cNvSpPr/>
              <p:nvPr/>
            </p:nvSpPr>
            <p:spPr>
              <a:xfrm>
                <a:off x="876300" y="21701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Rectangle"/>
              <p:cNvSpPr/>
              <p:nvPr/>
            </p:nvSpPr>
            <p:spPr>
              <a:xfrm>
                <a:off x="876300" y="11033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Rectangle"/>
              <p:cNvSpPr/>
              <p:nvPr/>
            </p:nvSpPr>
            <p:spPr>
              <a:xfrm>
                <a:off x="876300" y="1503362"/>
                <a:ext cx="19050" cy="6667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rgbClr val="FFFFCC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Rectangle"/>
              <p:cNvSpPr/>
              <p:nvPr/>
            </p:nvSpPr>
            <p:spPr>
              <a:xfrm>
                <a:off x="0" y="1827212"/>
                <a:ext cx="557213" cy="19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00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Rectangle"/>
              <p:cNvSpPr/>
              <p:nvPr/>
            </p:nvSpPr>
            <p:spPr>
              <a:xfrm>
                <a:off x="1217612" y="1827212"/>
                <a:ext cx="400051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Rectangle"/>
              <p:cNvSpPr/>
              <p:nvPr/>
            </p:nvSpPr>
            <p:spPr>
              <a:xfrm>
                <a:off x="552450" y="1827212"/>
                <a:ext cx="665163" cy="19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rgbClr val="FFFFCC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67801" y="6248400"/>
            <a:ext cx="242799" cy="243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Tx/>
        <a:buChar char="■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Tx/>
        <a:buChar char="■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Tx/>
        <a:buChar char="■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witter.com/nvfc" TargetMode="External"/><Relationship Id="rId5" Type="http://schemas.openxmlformats.org/officeDocument/2006/relationships/hyperlink" Target="http://www.facebook.com/juniorfirefighter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uilford Fire Cadet  Program"/>
          <p:cNvSpPr txBox="1">
            <a:spLocks noGrp="1"/>
          </p:cNvSpPr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Guilford Fire Cadet  Program</a:t>
            </a:r>
          </a:p>
        </p:txBody>
      </p:sp>
      <p:sp>
        <p:nvSpPr>
          <p:cNvPr id="57" name="COME JOIN THE…"/>
          <p:cNvSpPr txBox="1"/>
          <p:nvPr/>
        </p:nvSpPr>
        <p:spPr>
          <a:xfrm>
            <a:off x="1371599" y="1989193"/>
            <a:ext cx="6934201" cy="470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FFFFFF"/>
                </a:solidFill>
              </a:defRPr>
            </a:pPr>
            <a:r>
              <a:t>COME JOIN THE </a:t>
            </a:r>
          </a:p>
          <a:p>
            <a:pPr algn="ctr">
              <a:defRPr sz="5200">
                <a:solidFill>
                  <a:srgbClr val="FF0000"/>
                </a:solidFill>
              </a:defRPr>
            </a:pPr>
            <a:r>
              <a:rPr sz="5000">
                <a:solidFill>
                  <a:srgbClr val="D9EA39"/>
                </a:solidFill>
              </a:rPr>
              <a:t>GUILFORD VOLUNTEER FIRE DEPARTMENT</a:t>
            </a:r>
          </a:p>
          <a:p>
            <a:pPr algn="ctr">
              <a:defRPr sz="7900">
                <a:solidFill>
                  <a:srgbClr val="FF0000"/>
                </a:solidFill>
              </a:defRPr>
            </a:pPr>
            <a:r>
              <a:rPr b="1"/>
              <a:t>CADET </a:t>
            </a:r>
          </a:p>
          <a:p>
            <a:pPr algn="ctr">
              <a:defRPr sz="8700" b="1">
                <a:solidFill>
                  <a:srgbClr val="FF0000"/>
                </a:solidFill>
              </a:defRPr>
            </a:pPr>
            <a:r>
              <a:t>PROGRAM</a:t>
            </a:r>
          </a:p>
        </p:txBody>
      </p:sp>
    </p:spTree>
  </p:cSld>
  <p:clrMapOvr>
    <a:masterClrMapping/>
  </p:clrMapOvr>
  <p:transition spd="med" advClick="0" advTm="1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uilford Fire Cadet  Program"/>
          <p:cNvSpPr txBox="1">
            <a:spLocks noGrp="1"/>
          </p:cNvSpPr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Guilford Fire Cadet  Program</a:t>
            </a:r>
          </a:p>
        </p:txBody>
      </p:sp>
      <p:sp>
        <p:nvSpPr>
          <p:cNvPr id="91" name="Guilford Volunteer Fire Department…"/>
          <p:cNvSpPr txBox="1">
            <a:spLocks noGrp="1"/>
          </p:cNvSpPr>
          <p:nvPr>
            <p:ph type="body" sz="half" idx="4294967295"/>
          </p:nvPr>
        </p:nvSpPr>
        <p:spPr>
          <a:xfrm>
            <a:off x="1202266" y="4512733"/>
            <a:ext cx="7543801" cy="22098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SzTx/>
              <a:buFont typeface="Wingdings"/>
              <a:buNone/>
              <a:def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Guilford Volunteer Fire Department</a:t>
            </a:r>
          </a:p>
          <a:p>
            <a:pPr algn="ctr"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203-453-8056</a:t>
            </a:r>
          </a:p>
          <a:p>
            <a:pPr algn="ctr"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www.guilfordfire.com</a:t>
            </a:r>
          </a:p>
        </p:txBody>
      </p:sp>
      <p:sp>
        <p:nvSpPr>
          <p:cNvPr id="92" name="Contact:…"/>
          <p:cNvSpPr txBox="1"/>
          <p:nvPr/>
        </p:nvSpPr>
        <p:spPr>
          <a:xfrm>
            <a:off x="1363133" y="1871979"/>
            <a:ext cx="6781801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800"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Contact:</a:t>
            </a:r>
          </a:p>
          <a:p>
            <a:pPr>
              <a:defRPr sz="2800"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	   Guilford High School</a:t>
            </a:r>
          </a:p>
          <a:p>
            <a:pPr>
              <a:defRPr sz="2800"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		Joel Rebhum</a:t>
            </a:r>
          </a:p>
          <a:p>
            <a:pPr>
              <a:defRPr sz="2800"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	      Dean of Students</a:t>
            </a:r>
          </a:p>
          <a:p>
            <a:pPr>
              <a:defRPr sz="2800"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rebhunjoel@guilfordschools.org</a:t>
            </a:r>
          </a:p>
          <a:p>
            <a:pPr>
              <a:defRPr sz="2800"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			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uilford Fire Cadet  Program"/>
          <p:cNvSpPr txBox="1">
            <a:spLocks noGrp="1"/>
          </p:cNvSpPr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Guilford Fire Cadet  Program</a:t>
            </a:r>
          </a:p>
        </p:txBody>
      </p:sp>
      <p:sp>
        <p:nvSpPr>
          <p:cNvPr id="60" name="The Guilford Fire Department’s Cadet Program is a hands on educational program for young men and women who are 14 (and have completed eighth grade) or 15 to 21 years old."/>
          <p:cNvSpPr txBox="1">
            <a:spLocks noGrp="1"/>
          </p:cNvSpPr>
          <p:nvPr>
            <p:ph type="body" idx="4294967295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The Guilford Fire Department’s Cadet Program is a hands on educational program for young men and women who are 14 (and have completed eighth grade) or 15 to 21 years old.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10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uilford Fire Cadet  Program"/>
          <p:cNvSpPr txBox="1">
            <a:spLocks noGrp="1"/>
          </p:cNvSpPr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Guilford Fire Cadet  Program</a:t>
            </a:r>
          </a:p>
        </p:txBody>
      </p:sp>
      <p:sp>
        <p:nvSpPr>
          <p:cNvPr id="63" name="The Cadets purpose is to provide safe experiences that will help young people mature and to prepare them on becoming responsible and caring adults."/>
          <p:cNvSpPr txBox="1">
            <a:spLocks noGrp="1"/>
          </p:cNvSpPr>
          <p:nvPr>
            <p:ph type="body" idx="4294967295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The Cadets purpose is to provide safe experiences that will help young people mature and to prepare them on becoming responsible and caring adults.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20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uilford Fire Cadet  Program"/>
          <p:cNvSpPr txBox="1">
            <a:spLocks noGrp="1"/>
          </p:cNvSpPr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Guilford Fire Cadet  Program</a:t>
            </a:r>
          </a:p>
        </p:txBody>
      </p:sp>
      <p:sp>
        <p:nvSpPr>
          <p:cNvPr id="66" name="The fire department initiated the cadet program matching their people and resources to the interests of young people in the community. A strong emphasis is placed on teamwork, self – and mutual respect, and character as Cadets learn the basics of the fire department."/>
          <p:cNvSpPr txBox="1">
            <a:spLocks noGrp="1"/>
          </p:cNvSpPr>
          <p:nvPr>
            <p:ph type="body" idx="4294967295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Tx/>
              <a:buFont typeface="Wingdings"/>
              <a:buNone/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The fire department initiated the cadet program matching their people and resources to the interests of young people in the community. A strong emphasis is placed on teamwork, self – and mutual respect, and character as Cadets learn the basics of the fire department.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10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rovide a valuable service to your community by providing your local fire department with help on Emergency and non-emergency tasks…"/>
          <p:cNvSpPr txBox="1">
            <a:spLocks noGrp="1"/>
          </p:cNvSpPr>
          <p:nvPr>
            <p:ph type="body" idx="4294967295"/>
          </p:nvPr>
        </p:nvSpPr>
        <p:spPr>
          <a:xfrm>
            <a:off x="1066800" y="2057399"/>
            <a:ext cx="75438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 sz="20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Provide a valuable service to your community by providing your local fire department with help on Emergency and non-emergency tasks</a:t>
            </a:r>
          </a:p>
          <a:p>
            <a:pPr>
              <a:lnSpc>
                <a:spcPct val="80000"/>
              </a:lnSpc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Learn more about the fire and emergency services and what it’s really like to be a firefighter or EMT</a:t>
            </a:r>
          </a:p>
          <a:p>
            <a:pPr>
              <a:lnSpc>
                <a:spcPct val="80000"/>
              </a:lnSpc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Develop skills like leadership and teamwork </a:t>
            </a:r>
          </a:p>
          <a:p>
            <a:pPr>
              <a:lnSpc>
                <a:spcPct val="80000"/>
              </a:lnSpc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Spend time with other youth who have similar interests</a:t>
            </a:r>
          </a:p>
          <a:p>
            <a:pPr>
              <a:lnSpc>
                <a:spcPct val="80000"/>
              </a:lnSpc>
              <a:buSzTx/>
              <a:buFont typeface="Wingdings"/>
              <a:buNone/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Fulfill community service hour requirements for school and/or add leadership and volunteer experience to your college applications!</a:t>
            </a:r>
          </a:p>
        </p:txBody>
      </p:sp>
      <p:sp>
        <p:nvSpPr>
          <p:cNvPr id="69" name="Benefits of Guilford Fire Cadet Program"/>
          <p:cNvSpPr txBox="1"/>
          <p:nvPr/>
        </p:nvSpPr>
        <p:spPr>
          <a:xfrm>
            <a:off x="990600" y="337661"/>
            <a:ext cx="8153400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4400" b="1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Benefits of Guilford Fire Cadet Program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60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enefits of the Guilford Fire Cadet  Program"/>
          <p:cNvSpPr txBox="1">
            <a:spLocks noGrp="1"/>
          </p:cNvSpPr>
          <p:nvPr>
            <p:ph type="title" idx="4294967295"/>
          </p:nvPr>
        </p:nvSpPr>
        <p:spPr>
          <a:xfrm>
            <a:off x="990600" y="685800"/>
            <a:ext cx="7848600" cy="893763"/>
          </a:xfrm>
          <a:prstGeom prst="rect">
            <a:avLst/>
          </a:prstGeom>
        </p:spPr>
        <p:txBody>
          <a:bodyPr>
            <a:normAutofit/>
          </a:bodyPr>
          <a:lstStyle>
            <a:lvl1pPr defTabSz="576072">
              <a:defRPr sz="2772">
                <a:solidFill>
                  <a:srgbClr val="FFCC66"/>
                </a:solidFill>
                <a:effectLst>
                  <a:outerShdw blurRad="8001" dist="16002" dir="2700000" rotWithShape="0">
                    <a:srgbClr val="000000"/>
                  </a:outerShdw>
                </a:effectLst>
              </a:defRPr>
            </a:lvl1pPr>
          </a:lstStyle>
          <a:p>
            <a:r>
              <a:t>Benefits of the Guilford Fire Cadet  Program</a:t>
            </a:r>
          </a:p>
        </p:txBody>
      </p:sp>
      <p:sp>
        <p:nvSpPr>
          <p:cNvPr id="72" name="Provides career and personal skills in the Fire/Emergency Services…"/>
          <p:cNvSpPr txBox="1"/>
          <p:nvPr/>
        </p:nvSpPr>
        <p:spPr>
          <a:xfrm>
            <a:off x="990600" y="2218266"/>
            <a:ext cx="4343400" cy="5404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Clr>
                <a:srgbClr val="FFFFCC"/>
              </a:buClr>
              <a:buSzPct val="70000"/>
              <a:buChar char="■"/>
              <a:defRPr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Provides career and personal skills in the Fire/Emergency Services</a:t>
            </a:r>
          </a:p>
          <a:p>
            <a:pPr marL="342900" indent="-342900">
              <a:buClr>
                <a:srgbClr val="FFFFCC"/>
              </a:buClr>
              <a:buSzPct val="70000"/>
              <a:buChar char="■"/>
              <a:defRPr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Participate in meaningful hands-on experiences that provide a safe, empowering and positive character based education</a:t>
            </a:r>
          </a:p>
          <a:p>
            <a:pPr marL="342900" indent="-342900">
              <a:buClr>
                <a:srgbClr val="FFFFCC"/>
              </a:buClr>
              <a:buSzPct val="70000"/>
              <a:buChar char="■"/>
              <a:defRPr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Prepares young adults for transition into the work force</a:t>
            </a:r>
          </a:p>
          <a:p>
            <a:pPr marL="342900" indent="-342900">
              <a:buClr>
                <a:srgbClr val="FFFFCC"/>
              </a:buClr>
              <a:buSzPct val="70000"/>
              <a:buChar char="■"/>
              <a:defRPr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Many inspired Cadets continue on to a fire and emergency services career</a:t>
            </a:r>
          </a:p>
          <a:p>
            <a:pPr marL="342900" indent="-342900">
              <a:buClr>
                <a:srgbClr val="FFFFCC"/>
              </a:buClr>
              <a:buSzPct val="70000"/>
              <a:buChar char="■"/>
              <a:defRPr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Creates a team building attitude</a:t>
            </a:r>
          </a:p>
          <a:p>
            <a:pPr marL="342900" indent="-342900">
              <a:buClr>
                <a:srgbClr val="FFFFCC"/>
              </a:buClr>
              <a:buSzPct val="70000"/>
              <a:buChar char="■"/>
              <a:defRPr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Greater community involvement</a:t>
            </a:r>
          </a:p>
          <a:p>
            <a:pPr marL="342900" indent="-342900">
              <a:buClr>
                <a:srgbClr val="FFFFCC"/>
              </a:buClr>
              <a:buSzPct val="70000"/>
              <a:buChar char="■"/>
              <a:defRPr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Scholarship opportunities</a:t>
            </a:r>
          </a:p>
          <a:p>
            <a:pPr marL="342900" indent="-342900">
              <a:buClr>
                <a:srgbClr val="FFFFCC"/>
              </a:buClr>
              <a:buSzPct val="70000"/>
              <a:buChar char="■"/>
              <a:defRPr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Among Many Others</a:t>
            </a:r>
          </a:p>
          <a:p>
            <a:pPr marL="342900" indent="-342900">
              <a:spcBef>
                <a:spcPts val="700"/>
              </a:spcBef>
              <a:defRPr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pic>
        <p:nvPicPr>
          <p:cNvPr id="73" name="IMG_0090.jpeg" descr="IMG_0090.jpeg"/>
          <p:cNvPicPr>
            <a:picLocks noChangeAspect="1"/>
          </p:cNvPicPr>
          <p:nvPr/>
        </p:nvPicPr>
        <p:blipFill>
          <a:blip r:embed="rId2">
            <a:extLst/>
          </a:blip>
          <a:srcRect t="5671" b="5671"/>
          <a:stretch>
            <a:fillRect/>
          </a:stretch>
        </p:blipFill>
        <p:spPr>
          <a:xfrm>
            <a:off x="5396514" y="1884117"/>
            <a:ext cx="3336686" cy="2218664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74" name="UNADJUSTEDNONRAW_thumb_d90.jpg" descr="UNADJUSTEDNONRAW_thumb_d9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6537" y="4143149"/>
            <a:ext cx="1985554" cy="2647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20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vents, Awards, and Membership"/>
          <p:cNvSpPr txBox="1">
            <a:spLocks noGrp="1"/>
          </p:cNvSpPr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Events, Awards, and Membership</a:t>
            </a:r>
          </a:p>
        </p:txBody>
      </p:sp>
      <p:sp>
        <p:nvSpPr>
          <p:cNvPr id="77" name="Guilford Cadet Program – Courses offered for cadet firefighters…"/>
          <p:cNvSpPr txBox="1">
            <a:spLocks noGrp="1"/>
          </p:cNvSpPr>
          <p:nvPr>
            <p:ph type="body" sz="half" idx="4294967295"/>
          </p:nvPr>
        </p:nvSpPr>
        <p:spPr>
          <a:xfrm>
            <a:off x="1005041" y="2037677"/>
            <a:ext cx="4208832" cy="48768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Guilford Cadet Program</a:t>
            </a:r>
            <a:r>
              <a:rPr>
                <a:solidFill>
                  <a:srgbClr val="FFFFFF"/>
                </a:solidFill>
              </a:rPr>
              <a:t> – Courses offered for cadet firefighters </a:t>
            </a:r>
          </a:p>
          <a:p>
            <a:pPr>
              <a:lnSpc>
                <a:spcPct val="90000"/>
              </a:lnSpc>
              <a:buSzTx/>
              <a:buFont typeface="Wingdings"/>
              <a:buNone/>
              <a:defRPr sz="1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Cadet Firefighter of the Year Award</a:t>
            </a:r>
          </a:p>
          <a:p>
            <a:pPr>
              <a:lnSpc>
                <a:spcPct val="90000"/>
              </a:lnSpc>
              <a:buSzTx/>
              <a:buFont typeface="Wingdings"/>
              <a:buNone/>
              <a:defRPr sz="1400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Cadet Membership</a:t>
            </a:r>
            <a:r>
              <a:rPr>
                <a:solidFill>
                  <a:srgbClr val="FFFFFF"/>
                </a:solidFill>
              </a:rPr>
              <a:t> – Possible scholarship for schooling</a:t>
            </a:r>
          </a:p>
        </p:txBody>
      </p:sp>
      <p:pic>
        <p:nvPicPr>
          <p:cNvPr id="78" name="fullsizeoutput_edb.jpeg" descr="fullsizeoutput_edb.jpe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379557" y="2273832"/>
            <a:ext cx="3501037" cy="466804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areer Opportunities…"/>
          <p:cNvSpPr txBox="1">
            <a:spLocks noGrp="1"/>
          </p:cNvSpPr>
          <p:nvPr>
            <p:ph type="body" idx="4294967295"/>
          </p:nvPr>
        </p:nvSpPr>
        <p:spPr>
          <a:xfrm>
            <a:off x="1295400" y="1947333"/>
            <a:ext cx="7543801" cy="47244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 sz="20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Career Opportunities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Develop relationships that may broaden employment options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Have an opportunity to become a Guilford Volunteer Firefighter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Service Learning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Encouraging the skill and desire to help others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Give back to the community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Leadership Experience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Develop leadership skills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Fulfill responsibilities in society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Exposure to different leadership traits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Life Skills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Develop physically &amp; mentally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Become one of America’s bravest!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Character Education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Help make ethical choices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16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Fulfill responsibility to society</a:t>
            </a:r>
          </a:p>
        </p:txBody>
      </p:sp>
      <p:sp>
        <p:nvSpPr>
          <p:cNvPr id="81" name="Benefits of Guilford Fire Cadet Program"/>
          <p:cNvSpPr txBox="1"/>
          <p:nvPr/>
        </p:nvSpPr>
        <p:spPr>
          <a:xfrm>
            <a:off x="990600" y="337661"/>
            <a:ext cx="8153400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4400" b="1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Benefits of Guilford Fire Cadet Program </a:t>
            </a:r>
          </a:p>
        </p:txBody>
      </p:sp>
    </p:spTree>
  </p:cSld>
  <p:clrMapOvr>
    <a:masterClrMapping/>
  </p:clrMapOvr>
  <p:transition spd="med" advClick="0"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mmunications and Outreach"/>
          <p:cNvSpPr txBox="1">
            <a:spLocks noGrp="1"/>
          </p:cNvSpPr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Communications and Outreach</a:t>
            </a:r>
          </a:p>
        </p:txBody>
      </p:sp>
      <p:pic>
        <p:nvPicPr>
          <p:cNvPr id="84" name="junior_top_logo" descr="junior_top_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3200400"/>
            <a:ext cx="5562600" cy="949325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85" name="facebook" descr="faceboo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0800" y="4648200"/>
            <a:ext cx="533400" cy="533400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86" name="twitter" descr="twitt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0800" y="5562600"/>
            <a:ext cx="533400" cy="533400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sp>
        <p:nvSpPr>
          <p:cNvPr id="87" name="www.nvfc.org/juniors"/>
          <p:cNvSpPr txBox="1"/>
          <p:nvPr/>
        </p:nvSpPr>
        <p:spPr>
          <a:xfrm>
            <a:off x="2514600" y="2209800"/>
            <a:ext cx="46482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475487">
              <a:defRPr sz="3120">
                <a:ln w="2575"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www.nvfc.org/juniors</a:t>
            </a:r>
          </a:p>
        </p:txBody>
      </p:sp>
      <p:sp>
        <p:nvSpPr>
          <p:cNvPr id="88" name="Find Us on Facebook (www.facebook.com/juniorfirefighters  Follow Us on Twitter  (www.twitter.com/nvfc)"/>
          <p:cNvSpPr txBox="1"/>
          <p:nvPr/>
        </p:nvSpPr>
        <p:spPr>
          <a:xfrm>
            <a:off x="3352800" y="4564379"/>
            <a:ext cx="6248400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Find Us on Facebook</a:t>
            </a:r>
            <a:br/>
            <a:r>
              <a:t>(</a:t>
            </a:r>
            <a:r>
              <a:rPr u="sng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hlinkClick r:id="rId5"/>
              </a:rPr>
              <a:t>www.facebook.com/juniorfirefighters</a:t>
            </a:r>
            <a:br/>
            <a:br/>
            <a:r>
              <a:t>Follow Us on Twitter </a:t>
            </a:r>
            <a:br/>
            <a:r>
              <a:t>(</a:t>
            </a:r>
            <a:r>
              <a:rPr u="sng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hlinkClick r:id="rId6"/>
              </a:rPr>
              <a:t>www.twitter.com/nvfc</a:t>
            </a:r>
            <a:r>
              <a:t>)</a:t>
            </a:r>
            <a:br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50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Shimmer">
  <a:themeElements>
    <a:clrScheme name="Shimmer">
      <a:dk1>
        <a:srgbClr val="000066"/>
      </a:dk1>
      <a:lt1>
        <a:srgbClr val="000066"/>
      </a:lt1>
      <a:dk2>
        <a:srgbClr val="A7A7A7"/>
      </a:dk2>
      <a:lt2>
        <a:srgbClr val="535353"/>
      </a:lt2>
      <a:accent1>
        <a:srgbClr val="66CCFF"/>
      </a:accent1>
      <a:accent2>
        <a:srgbClr val="00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himmer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himm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immer">
  <a:themeElements>
    <a:clrScheme name="Shimm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CCFF"/>
      </a:accent1>
      <a:accent2>
        <a:srgbClr val="00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himmer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himm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Tahoma</vt:lpstr>
      <vt:lpstr>Wingdings</vt:lpstr>
      <vt:lpstr>Shimmer</vt:lpstr>
      <vt:lpstr>Guilford Fire Cadet  Program</vt:lpstr>
      <vt:lpstr>Guilford Fire Cadet  Program</vt:lpstr>
      <vt:lpstr>Guilford Fire Cadet  Program</vt:lpstr>
      <vt:lpstr>Guilford Fire Cadet  Program</vt:lpstr>
      <vt:lpstr>PowerPoint Presentation</vt:lpstr>
      <vt:lpstr>Benefits of the Guilford Fire Cadet  Program</vt:lpstr>
      <vt:lpstr>Events, Awards, and Membership</vt:lpstr>
      <vt:lpstr>PowerPoint Presentation</vt:lpstr>
      <vt:lpstr>Communications and Outreach</vt:lpstr>
      <vt:lpstr>Guilford Fire Cadet 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Guilford Fire Cadet  Program</dc:title>
  <dc:creator>Mike Shove</dc:creator>
  <cp:lastModifiedBy>Mike Shove</cp:lastModifiedBy>
  <cp:revision>1</cp:revision>
  <dcterms:modified xsi:type="dcterms:W3CDTF">2018-08-06T21:10:22Z</dcterms:modified>
</cp:coreProperties>
</file>